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  <p:sldMasterId id="2147483718" r:id="rId2"/>
    <p:sldMasterId id="2147483721" r:id="rId3"/>
  </p:sldMasterIdLst>
  <p:notesMasterIdLst>
    <p:notesMasterId r:id="rId9"/>
  </p:notesMasterIdLst>
  <p:handoutMasterIdLst>
    <p:handoutMasterId r:id="rId10"/>
  </p:handoutMasterIdLst>
  <p:sldIdLst>
    <p:sldId id="709" r:id="rId4"/>
    <p:sldId id="710" r:id="rId5"/>
    <p:sldId id="713" r:id="rId6"/>
    <p:sldId id="717" r:id="rId7"/>
    <p:sldId id="715" r:id="rId8"/>
  </p:sldIdLst>
  <p:sldSz cx="9906000" cy="6858000" type="A4"/>
  <p:notesSz cx="9866313" cy="67357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BCCA9884-1196-413B-93C3-9C76C8C1197F}">
          <p14:sldIdLst>
            <p14:sldId id="709"/>
            <p14:sldId id="710"/>
            <p14:sldId id="713"/>
            <p14:sldId id="717"/>
            <p14:sldId id="715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3725" userDrawn="1">
          <p15:clr>
            <a:srgbClr val="A4A3A4"/>
          </p15:clr>
        </p15:guide>
        <p15:guide id="6" pos="3120" userDrawn="1">
          <p15:clr>
            <a:srgbClr val="A4A3A4"/>
          </p15:clr>
        </p15:guide>
        <p15:guide id="7" orient="horz" pos="3067" userDrawn="1">
          <p15:clr>
            <a:srgbClr val="A4A3A4"/>
          </p15:clr>
        </p15:guide>
        <p15:guide id="8" orient="horz" pos="22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정 귀동" initials="정귀" lastIdx="2" clrIdx="0">
    <p:extLst>
      <p:ext uri="{19B8F6BF-5375-455C-9EA6-DF929625EA0E}">
        <p15:presenceInfo xmlns:p15="http://schemas.microsoft.com/office/powerpoint/2012/main" userId="S::car78781@hskorcham.onmicrosoft.com::b9d1249f-c065-40a9-a693-18388608ae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6ED"/>
    <a:srgbClr val="0000FF"/>
    <a:srgbClr val="FF0000"/>
    <a:srgbClr val="F9DB27"/>
    <a:srgbClr val="FFCC00"/>
    <a:srgbClr val="0000CC"/>
    <a:srgbClr val="006666"/>
    <a:srgbClr val="216ED5"/>
    <a:srgbClr val="005F9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49" autoAdjust="0"/>
    <p:restoredTop sz="95296" autoAdjust="0"/>
  </p:normalViewPr>
  <p:slideViewPr>
    <p:cSldViewPr snapToGrid="0">
      <p:cViewPr>
        <p:scale>
          <a:sx n="125" d="100"/>
          <a:sy n="125" d="100"/>
        </p:scale>
        <p:origin x="1044" y="-456"/>
      </p:cViewPr>
      <p:guideLst>
        <p:guide orient="horz" pos="1071"/>
        <p:guide orient="horz" pos="1525"/>
        <p:guide orient="horz" pos="3725"/>
        <p:guide pos="3120"/>
        <p:guide orient="horz" pos="3067"/>
        <p:guide orient="horz" pos="220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21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589201" y="3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/>
          <a:lstStyle>
            <a:lvl1pPr algn="r">
              <a:defRPr sz="1200"/>
            </a:lvl1pPr>
          </a:lstStyle>
          <a:p>
            <a:fld id="{582A333A-CFAD-4153-8F16-3FE404A2A20D}" type="datetimeFigureOut">
              <a:rPr lang="ko-KR" altLang="en-US" smtClean="0">
                <a:latin typeface="나눔고딕" panose="020D0604000000000000" pitchFamily="50" charset="-127"/>
                <a:ea typeface="나눔고딕" panose="020D0604000000000000" pitchFamily="50" charset="-127"/>
              </a:rPr>
              <a:pPr/>
              <a:t>2024-07-19</a:t>
            </a:fld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6397421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589201" y="6397421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 anchor="b"/>
          <a:lstStyle>
            <a:lvl1pPr algn="r">
              <a:defRPr sz="1200"/>
            </a:lvl1pPr>
          </a:lstStyle>
          <a:p>
            <a:fld id="{8A4CD3C2-F11F-44EA-90DD-C1F34671D6C0}" type="slidenum">
              <a:rPr lang="ko-KR" altLang="en-US" smtClean="0">
                <a:latin typeface="나눔고딕" panose="020D0604000000000000" pitchFamily="50" charset="-127"/>
                <a:ea typeface="나눔고딕" panose="020D0604000000000000" pitchFamily="50" charset="-127"/>
              </a:rPr>
              <a:pPr/>
              <a:t>‹#›</a:t>
            </a:fld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62844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/>
          <a:lstStyle>
            <a:lvl1pPr algn="l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589201" y="3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/>
          <a:lstStyle>
            <a:lvl1pPr algn="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3DED8FB8-BF2B-4CF9-AB2F-79E060999B42}" type="datetimeFigureOut">
              <a:rPr lang="ko-KR" altLang="en-US" smtClean="0"/>
              <a:pPr/>
              <a:t>2024-07-19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841375"/>
            <a:ext cx="3284537" cy="2274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2" tIns="45436" rIns="90872" bIns="45436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86633" y="3241589"/>
            <a:ext cx="7893050" cy="2652206"/>
          </a:xfrm>
          <a:prstGeom prst="rect">
            <a:avLst/>
          </a:prstGeom>
        </p:spPr>
        <p:txBody>
          <a:bodyPr vert="horz" lIns="90872" tIns="45436" rIns="90872" bIns="45436" rtlCol="0"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6397421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 anchor="b"/>
          <a:lstStyle>
            <a:lvl1pPr algn="l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589201" y="6397421"/>
            <a:ext cx="4275402" cy="338347"/>
          </a:xfrm>
          <a:prstGeom prst="rect">
            <a:avLst/>
          </a:prstGeom>
        </p:spPr>
        <p:txBody>
          <a:bodyPr vert="horz" lIns="90872" tIns="45436" rIns="90872" bIns="45436" rtlCol="0" anchor="b"/>
          <a:lstStyle>
            <a:lvl1pPr algn="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403F68F7-E77D-42AD-94C8-65254ADBFD9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76939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anose="020D0604000000000000" pitchFamily="50" charset="-127"/>
        <a:ea typeface="나눔고딕" panose="020D0604000000000000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2323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628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7165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7165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F68F7-E77D-42AD-94C8-65254ADBFD9E}" type="slidenum">
              <a:rPr lang="ko-KR" altLang="en-US" smtClean="0"/>
              <a:pPr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716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3081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618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5707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8925" y="6107113"/>
            <a:ext cx="14843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0" y="5740400"/>
            <a:ext cx="957263" cy="1117600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txBody>
          <a:bodyPr lIns="82953" tIns="41476" rIns="82953" bIns="41476"/>
          <a:lstStyle/>
          <a:p>
            <a:pPr>
              <a:defRPr/>
            </a:pPr>
            <a:endParaRPr lang="ko-KR" altLang="en-US" sz="1633" dirty="0">
              <a:solidFill>
                <a:prstClr val="black"/>
              </a:solidFill>
            </a:endParaRPr>
          </a:p>
        </p:txBody>
      </p:sp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0" y="0"/>
            <a:ext cx="957263" cy="5616575"/>
          </a:xfrm>
          <a:prstGeom prst="rect">
            <a:avLst/>
          </a:prstGeom>
          <a:solidFill>
            <a:srgbClr val="2145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33">
              <a:solidFill>
                <a:prstClr val="white"/>
              </a:solidFill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1066800" y="0"/>
            <a:ext cx="8839200" cy="5616575"/>
          </a:xfrm>
          <a:prstGeom prst="rect">
            <a:avLst/>
          </a:prstGeom>
          <a:solidFill>
            <a:srgbClr val="D9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33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 eaLnBrk="1" latinLnBrk="1" hangingPunct="1">
              <a:defRPr kumimoji="0" sz="1200">
                <a:solidFill>
                  <a:srgbClr val="898989"/>
                </a:solidFill>
                <a:ea typeface="나눔고딕" pitchFamily="50" charset="-127"/>
              </a:defRPr>
            </a:lvl1pPr>
          </a:lstStyle>
          <a:p>
            <a:pPr>
              <a:defRPr/>
            </a:pPr>
            <a:fld id="{79C49E86-851F-4666-9060-0BD8A38183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1220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진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/>
          </p:cNvSpPr>
          <p:nvPr userDrawn="1"/>
        </p:nvSpPr>
        <p:spPr bwMode="auto">
          <a:xfrm>
            <a:off x="0" y="469900"/>
            <a:ext cx="9906000" cy="298450"/>
          </a:xfrm>
          <a:custGeom>
            <a:avLst/>
            <a:gdLst>
              <a:gd name="T0" fmla="*/ 3368 w 3368"/>
              <a:gd name="T1" fmla="*/ 0 h 99"/>
              <a:gd name="T2" fmla="*/ 2560 w 3368"/>
              <a:gd name="T3" fmla="*/ 0 h 99"/>
              <a:gd name="T4" fmla="*/ 2501 w 3368"/>
              <a:gd name="T5" fmla="*/ 23 h 99"/>
              <a:gd name="T6" fmla="*/ 2445 w 3368"/>
              <a:gd name="T7" fmla="*/ 75 h 99"/>
              <a:gd name="T8" fmla="*/ 2402 w 3368"/>
              <a:gd name="T9" fmla="*/ 85 h 99"/>
              <a:gd name="T10" fmla="*/ 0 w 3368"/>
              <a:gd name="T11" fmla="*/ 85 h 99"/>
              <a:gd name="T12" fmla="*/ 0 w 3368"/>
              <a:gd name="T13" fmla="*/ 99 h 99"/>
              <a:gd name="T14" fmla="*/ 3368 w 3368"/>
              <a:gd name="T15" fmla="*/ 99 h 99"/>
              <a:gd name="T16" fmla="*/ 3368 w 3368"/>
              <a:gd name="T17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68" h="99">
                <a:moveTo>
                  <a:pt x="3368" y="0"/>
                </a:moveTo>
                <a:cubicBezTo>
                  <a:pt x="3368" y="0"/>
                  <a:pt x="3368" y="0"/>
                  <a:pt x="2560" y="0"/>
                </a:cubicBezTo>
                <a:cubicBezTo>
                  <a:pt x="2548" y="0"/>
                  <a:pt x="2517" y="6"/>
                  <a:pt x="2501" y="23"/>
                </a:cubicBezTo>
                <a:cubicBezTo>
                  <a:pt x="2479" y="44"/>
                  <a:pt x="2446" y="74"/>
                  <a:pt x="2445" y="75"/>
                </a:cubicBezTo>
                <a:cubicBezTo>
                  <a:pt x="2433" y="86"/>
                  <a:pt x="2424" y="85"/>
                  <a:pt x="2402" y="85"/>
                </a:cubicBezTo>
                <a:cubicBezTo>
                  <a:pt x="2402" y="85"/>
                  <a:pt x="2402" y="85"/>
                  <a:pt x="0" y="85"/>
                </a:cubicBezTo>
                <a:cubicBezTo>
                  <a:pt x="0" y="99"/>
                  <a:pt x="0" y="99"/>
                  <a:pt x="0" y="99"/>
                </a:cubicBezTo>
                <a:cubicBezTo>
                  <a:pt x="3368" y="99"/>
                  <a:pt x="3368" y="99"/>
                  <a:pt x="3368" y="99"/>
                </a:cubicBezTo>
                <a:cubicBezTo>
                  <a:pt x="3368" y="84"/>
                  <a:pt x="3368" y="55"/>
                  <a:pt x="3368" y="0"/>
                </a:cubicBezTo>
                <a:close/>
              </a:path>
            </a:pathLst>
          </a:custGeom>
          <a:solidFill>
            <a:srgbClr val="1D2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839876">
              <a:defRPr/>
            </a:pPr>
            <a:endParaRPr lang="ko-KR" altLang="en-US" sz="1100" b="1" spc="-100">
              <a:solidFill>
                <a:prstClr val="white"/>
              </a:solidFill>
              <a:latin typeface="나눔고딕" panose="020D0604000000000000" pitchFamily="50" charset="-127"/>
            </a:endParaRPr>
          </a:p>
        </p:txBody>
      </p:sp>
      <p:sp>
        <p:nvSpPr>
          <p:cNvPr id="11" name="제목 18"/>
          <p:cNvSpPr>
            <a:spLocks noGrp="1"/>
          </p:cNvSpPr>
          <p:nvPr>
            <p:ph type="title"/>
          </p:nvPr>
        </p:nvSpPr>
        <p:spPr>
          <a:xfrm>
            <a:off x="0" y="228599"/>
            <a:ext cx="9906000" cy="482601"/>
          </a:xfrm>
          <a:prstGeom prst="rect">
            <a:avLst/>
          </a:prstGeom>
        </p:spPr>
        <p:txBody>
          <a:bodyPr lIns="108000" tIns="36000" rIns="36000" bIns="36000"/>
          <a:lstStyle>
            <a:lvl1pPr marL="0" algn="l" defTabSz="1007943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400" b="1" kern="120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7" name="텍스트 개체 틀 2"/>
          <p:cNvSpPr>
            <a:spLocks noGrp="1"/>
          </p:cNvSpPr>
          <p:nvPr>
            <p:ph type="body" sz="quarter" idx="11"/>
          </p:nvPr>
        </p:nvSpPr>
        <p:spPr>
          <a:xfrm>
            <a:off x="7557315" y="555498"/>
            <a:ext cx="2066926" cy="161925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buNone/>
              <a:defRPr lang="ko-KR" altLang="en-US" sz="1100" b="1" kern="120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1" hangingPunct="1">
              <a:defRPr kumimoji="0" sz="1200">
                <a:solidFill>
                  <a:srgbClr val="898989"/>
                </a:solidFill>
                <a:ea typeface="나눔고딕" pitchFamily="50" charset="-127"/>
              </a:defRPr>
            </a:lvl1pPr>
          </a:lstStyle>
          <a:p>
            <a:pPr>
              <a:defRPr/>
            </a:pPr>
            <a:fld id="{30D08F60-0F30-4013-8DE1-4E764B5F04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슬라이드 번호 개체 틀 5"/>
          <p:cNvSpPr txBox="1">
            <a:spLocks/>
          </p:cNvSpPr>
          <p:nvPr userDrawn="1"/>
        </p:nvSpPr>
        <p:spPr>
          <a:xfrm>
            <a:off x="9375775" y="6551613"/>
            <a:ext cx="173038" cy="184150"/>
          </a:xfrm>
          <a:prstGeom prst="rect">
            <a:avLst/>
          </a:prstGeom>
        </p:spPr>
        <p:txBody>
          <a:bodyPr wrap="none" lIns="0" tIns="0" rIns="0" anchor="ctr">
            <a:spAutoFit/>
          </a:bodyPr>
          <a:lstStyle>
            <a:lvl1pPr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1pPr>
            <a:lvl2pPr marL="742950" indent="-28575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2pPr>
            <a:lvl3pPr marL="11430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3pPr>
            <a:lvl4pPr marL="16002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4pPr>
            <a:lvl5pPr marL="20574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CD76D096-64CD-4937-B217-08A867022C60}" type="slidenum">
              <a:rPr kumimoji="0" lang="ko-KR" altLang="en-US" sz="900" smtClean="0">
                <a:solidFill>
                  <a:srgbClr val="898989"/>
                </a:solidFill>
                <a:ea typeface="나눔고딕" pitchFamily="50" charset="-127"/>
                <a:cs typeface="Tahoma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ko-KR" altLang="en-US" sz="900" dirty="0">
              <a:solidFill>
                <a:srgbClr val="898989"/>
              </a:solidFill>
              <a:ea typeface="나눔고딕" pitchFamily="50" charset="-127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18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571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312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0" y="5740400"/>
            <a:ext cx="957263" cy="1117600"/>
          </a:xfrm>
          <a:prstGeom prst="rect">
            <a:avLst/>
          </a:prstGeom>
          <a:solidFill>
            <a:srgbClr val="DFDFDF"/>
          </a:solidFill>
          <a:ln>
            <a:noFill/>
          </a:ln>
        </p:spPr>
        <p:txBody>
          <a:bodyPr lIns="82953" tIns="41476" rIns="82953" bIns="41476"/>
          <a:lstStyle/>
          <a:p>
            <a:pPr>
              <a:defRPr/>
            </a:pPr>
            <a:endParaRPr lang="ko-KR" altLang="en-US" sz="1633" dirty="0">
              <a:solidFill>
                <a:prstClr val="black"/>
              </a:solidFill>
            </a:endParaRPr>
          </a:p>
        </p:txBody>
      </p:sp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0" y="0"/>
            <a:ext cx="957263" cy="5616575"/>
          </a:xfrm>
          <a:prstGeom prst="rect">
            <a:avLst/>
          </a:prstGeom>
          <a:solidFill>
            <a:srgbClr val="2145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33">
              <a:solidFill>
                <a:prstClr val="white"/>
              </a:solidFill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1066800" y="0"/>
            <a:ext cx="8839200" cy="5616575"/>
          </a:xfrm>
          <a:prstGeom prst="rect">
            <a:avLst/>
          </a:prstGeom>
          <a:solidFill>
            <a:srgbClr val="D9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633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 eaLnBrk="1" latinLnBrk="1" hangingPunct="1">
              <a:defRPr kumimoji="0" sz="1200">
                <a:solidFill>
                  <a:srgbClr val="898989"/>
                </a:solidFill>
                <a:ea typeface="나눔고딕" pitchFamily="50" charset="-127"/>
              </a:defRPr>
            </a:lvl1pPr>
          </a:lstStyle>
          <a:p>
            <a:pPr>
              <a:defRPr/>
            </a:pPr>
            <a:fld id="{79C49E86-851F-4666-9060-0BD8A38183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519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진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/>
          </p:cNvSpPr>
          <p:nvPr userDrawn="1"/>
        </p:nvSpPr>
        <p:spPr bwMode="auto">
          <a:xfrm>
            <a:off x="0" y="469900"/>
            <a:ext cx="9906000" cy="298450"/>
          </a:xfrm>
          <a:custGeom>
            <a:avLst/>
            <a:gdLst>
              <a:gd name="T0" fmla="*/ 3368 w 3368"/>
              <a:gd name="T1" fmla="*/ 0 h 99"/>
              <a:gd name="T2" fmla="*/ 2560 w 3368"/>
              <a:gd name="T3" fmla="*/ 0 h 99"/>
              <a:gd name="T4" fmla="*/ 2501 w 3368"/>
              <a:gd name="T5" fmla="*/ 23 h 99"/>
              <a:gd name="T6" fmla="*/ 2445 w 3368"/>
              <a:gd name="T7" fmla="*/ 75 h 99"/>
              <a:gd name="T8" fmla="*/ 2402 w 3368"/>
              <a:gd name="T9" fmla="*/ 85 h 99"/>
              <a:gd name="T10" fmla="*/ 0 w 3368"/>
              <a:gd name="T11" fmla="*/ 85 h 99"/>
              <a:gd name="T12" fmla="*/ 0 w 3368"/>
              <a:gd name="T13" fmla="*/ 99 h 99"/>
              <a:gd name="T14" fmla="*/ 3368 w 3368"/>
              <a:gd name="T15" fmla="*/ 99 h 99"/>
              <a:gd name="T16" fmla="*/ 3368 w 3368"/>
              <a:gd name="T17" fmla="*/ 0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68" h="99">
                <a:moveTo>
                  <a:pt x="3368" y="0"/>
                </a:moveTo>
                <a:cubicBezTo>
                  <a:pt x="3368" y="0"/>
                  <a:pt x="3368" y="0"/>
                  <a:pt x="2560" y="0"/>
                </a:cubicBezTo>
                <a:cubicBezTo>
                  <a:pt x="2548" y="0"/>
                  <a:pt x="2517" y="6"/>
                  <a:pt x="2501" y="23"/>
                </a:cubicBezTo>
                <a:cubicBezTo>
                  <a:pt x="2479" y="44"/>
                  <a:pt x="2446" y="74"/>
                  <a:pt x="2445" y="75"/>
                </a:cubicBezTo>
                <a:cubicBezTo>
                  <a:pt x="2433" y="86"/>
                  <a:pt x="2424" y="85"/>
                  <a:pt x="2402" y="85"/>
                </a:cubicBezTo>
                <a:cubicBezTo>
                  <a:pt x="2402" y="85"/>
                  <a:pt x="2402" y="85"/>
                  <a:pt x="0" y="85"/>
                </a:cubicBezTo>
                <a:cubicBezTo>
                  <a:pt x="0" y="99"/>
                  <a:pt x="0" y="99"/>
                  <a:pt x="0" y="99"/>
                </a:cubicBezTo>
                <a:cubicBezTo>
                  <a:pt x="3368" y="99"/>
                  <a:pt x="3368" y="99"/>
                  <a:pt x="3368" y="99"/>
                </a:cubicBezTo>
                <a:cubicBezTo>
                  <a:pt x="3368" y="84"/>
                  <a:pt x="3368" y="55"/>
                  <a:pt x="3368" y="0"/>
                </a:cubicBezTo>
                <a:close/>
              </a:path>
            </a:pathLst>
          </a:custGeom>
          <a:solidFill>
            <a:srgbClr val="1D2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839876">
              <a:defRPr/>
            </a:pPr>
            <a:endParaRPr lang="ko-KR" altLang="en-US" sz="1100" b="1" spc="-100">
              <a:solidFill>
                <a:prstClr val="white"/>
              </a:solidFill>
              <a:latin typeface="나눔고딕" panose="020D0604000000000000" pitchFamily="50" charset="-127"/>
            </a:endParaRPr>
          </a:p>
        </p:txBody>
      </p:sp>
      <p:sp>
        <p:nvSpPr>
          <p:cNvPr id="11" name="제목 18"/>
          <p:cNvSpPr>
            <a:spLocks noGrp="1"/>
          </p:cNvSpPr>
          <p:nvPr>
            <p:ph type="title"/>
          </p:nvPr>
        </p:nvSpPr>
        <p:spPr>
          <a:xfrm>
            <a:off x="0" y="228599"/>
            <a:ext cx="9906000" cy="482601"/>
          </a:xfrm>
          <a:prstGeom prst="rect">
            <a:avLst/>
          </a:prstGeom>
        </p:spPr>
        <p:txBody>
          <a:bodyPr lIns="108000" tIns="36000" rIns="36000" bIns="36000"/>
          <a:lstStyle>
            <a:lvl1pPr marL="0" algn="l" defTabSz="1007943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400" b="1" kern="1200">
                <a:solidFill>
                  <a:schemeClr val="tx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7" name="텍스트 개체 틀 2"/>
          <p:cNvSpPr>
            <a:spLocks noGrp="1"/>
          </p:cNvSpPr>
          <p:nvPr>
            <p:ph type="body" sz="quarter" idx="11"/>
          </p:nvPr>
        </p:nvSpPr>
        <p:spPr>
          <a:xfrm>
            <a:off x="7557315" y="555498"/>
            <a:ext cx="2066926" cy="161925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buNone/>
              <a:defRPr lang="ko-KR" altLang="en-US" sz="1100" b="1" kern="120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1" hangingPunct="1">
              <a:defRPr kumimoji="0" sz="1200">
                <a:solidFill>
                  <a:srgbClr val="898989"/>
                </a:solidFill>
                <a:ea typeface="나눔고딕" pitchFamily="50" charset="-127"/>
              </a:defRPr>
            </a:lvl1pPr>
          </a:lstStyle>
          <a:p>
            <a:pPr>
              <a:defRPr/>
            </a:pPr>
            <a:fld id="{30D08F60-0F30-4013-8DE1-4E764B5F04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슬라이드 번호 개체 틀 5"/>
          <p:cNvSpPr txBox="1">
            <a:spLocks/>
          </p:cNvSpPr>
          <p:nvPr userDrawn="1"/>
        </p:nvSpPr>
        <p:spPr>
          <a:xfrm>
            <a:off x="9337217" y="6535967"/>
            <a:ext cx="211596" cy="215444"/>
          </a:xfrm>
          <a:prstGeom prst="rect">
            <a:avLst/>
          </a:prstGeom>
        </p:spPr>
        <p:txBody>
          <a:bodyPr wrap="none" lIns="0" tIns="0" rIns="0" anchor="ctr">
            <a:spAutoFit/>
          </a:bodyPr>
          <a:lstStyle>
            <a:lvl1pPr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1pPr>
            <a:lvl2pPr marL="742950" indent="-28575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2pPr>
            <a:lvl3pPr marL="11430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3pPr>
            <a:lvl4pPr marL="16002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4pPr>
            <a:lvl5pPr marL="2057400" indent="-228600" defTabSz="839788"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CD76D096-64CD-4937-B217-08A867022C60}" type="slidenum">
              <a:rPr kumimoji="0" lang="ko-KR" altLang="en-US" sz="1100" smtClean="0">
                <a:solidFill>
                  <a:srgbClr val="898989"/>
                </a:solidFill>
                <a:ea typeface="나눔고딕" pitchFamily="50" charset="-127"/>
                <a:cs typeface="Tahoma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0" lang="ko-KR" altLang="en-US" sz="1100" dirty="0">
              <a:solidFill>
                <a:srgbClr val="898989"/>
              </a:solidFill>
              <a:ea typeface="나눔고딕" pitchFamily="50" charset="-127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69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6079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35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59959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81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21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5913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027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960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30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28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866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977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073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9974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4758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7441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07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37" r:id="rId12"/>
    <p:sldLayoutId id="2147483738" r:id="rId13"/>
    <p:sldLayoutId id="2147483739" r:id="rId14"/>
    <p:sldLayoutId id="2147483741" r:id="rId15"/>
    <p:sldLayoutId id="2147483755" r:id="rId16"/>
    <p:sldLayoutId id="2147483756" r:id="rId17"/>
    <p:sldLayoutId id="2147483757" r:id="rId18"/>
    <p:sldLayoutId id="2147483758" r:id="rId19"/>
    <p:sldLayoutId id="2147483759" r:id="rId20"/>
    <p:sldLayoutId id="2147483760" r:id="rId21"/>
    <p:sldLayoutId id="2147483761" r:id="rId22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80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829549" rtl="0" eaLnBrk="1" latinLnBrk="1" hangingPunct="1">
        <a:lnSpc>
          <a:spcPct val="90000"/>
        </a:lnSpc>
        <a:spcBef>
          <a:spcPct val="0"/>
        </a:spcBef>
        <a:buNone/>
        <a:defRPr sz="39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388" indent="-207388" algn="l" defTabSz="829549" rtl="0" eaLnBrk="1" latinLnBrk="1" hangingPunct="1">
        <a:lnSpc>
          <a:spcPct val="90000"/>
        </a:lnSpc>
        <a:spcBef>
          <a:spcPts val="907"/>
        </a:spcBef>
        <a:buFont typeface="Arial" panose="020B0604020202020204" pitchFamily="34" charset="0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1pPr>
      <a:lvl2pPr marL="622162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7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11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85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60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35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810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84" indent="-207388" algn="l" defTabSz="829549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5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9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25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98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73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47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22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96" algn="l" defTabSz="829549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7">
          <p15:clr>
            <a:srgbClr val="F26B43"/>
          </p15:clr>
        </p15:guide>
        <p15:guide id="2" orient="horz" pos="1094">
          <p15:clr>
            <a:srgbClr val="F26B43"/>
          </p15:clr>
        </p15:guide>
        <p15:guide id="3" orient="horz" pos="4445">
          <p15:clr>
            <a:srgbClr val="F26B43"/>
          </p15:clr>
        </p15:guide>
        <p15:guide id="4" pos="5774">
          <p15:clr>
            <a:srgbClr val="F26B43"/>
          </p15:clr>
        </p15:guide>
        <p15:guide id="5" orient="horz" pos="935">
          <p15:clr>
            <a:srgbClr val="F26B43"/>
          </p15:clr>
        </p15:guide>
        <p15:guide id="6" pos="444">
          <p15:clr>
            <a:srgbClr val="F26B43"/>
          </p15:clr>
        </p15:guide>
        <p15:guide id="7" pos="6023">
          <p15:clr>
            <a:srgbClr val="F26B43"/>
          </p15:clr>
        </p15:guide>
        <p15:guide id="8" orient="horz" pos="3997">
          <p15:clr>
            <a:srgbClr val="F26B43"/>
          </p15:clr>
        </p15:guide>
        <p15:guide id="9" orient="horz" pos="55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99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txStyles>
    <p:titleStyle>
      <a:lvl1pPr algn="l" defTabSz="829544" rtl="0" eaLnBrk="1" latinLnBrk="1" hangingPunct="1">
        <a:lnSpc>
          <a:spcPct val="90000"/>
        </a:lnSpc>
        <a:spcBef>
          <a:spcPct val="0"/>
        </a:spcBef>
        <a:buNone/>
        <a:defRPr sz="39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386" indent="-207386" algn="l" defTabSz="829544" rtl="0" eaLnBrk="1" latinLnBrk="1" hangingPunct="1">
        <a:lnSpc>
          <a:spcPct val="90000"/>
        </a:lnSpc>
        <a:spcBef>
          <a:spcPts val="907"/>
        </a:spcBef>
        <a:buFont typeface="Arial" panose="020B0604020202020204" pitchFamily="34" charset="0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1pPr>
      <a:lvl2pPr marL="622158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036930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866473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1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1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hwaseongcci.korcham.ne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hsmfsc@gmai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9D4829-F879-4DE2-83D3-ABEA5CCA3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1. 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지원금지급신청서 작성 방법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FAAC66-B3D9-48E1-ABFE-1DF28C4069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산업재해 예방 지원 사업</a:t>
            </a:r>
          </a:p>
          <a:p>
            <a:endParaRPr lang="ko-KR" altLang="en-US" dirty="0"/>
          </a:p>
        </p:txBody>
      </p:sp>
      <p:sp>
        <p:nvSpPr>
          <p:cNvPr id="6" name="Text Box 2062">
            <a:extLst>
              <a:ext uri="{FF2B5EF4-FFF2-40B4-BE49-F238E27FC236}">
                <a16:creationId xmlns:a16="http://schemas.microsoft.com/office/drawing/2014/main" id="{036A17B6-AF6C-451E-898D-E6B8F4D28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626" y="952925"/>
            <a:ext cx="9117615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r>
              <a: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■ 지원금지급신청서 양식 다운로드 방법</a:t>
            </a:r>
            <a:endParaRPr lang="en-US" altLang="ko-KR" sz="2000" b="1" dirty="0">
              <a:ln>
                <a:solidFill>
                  <a:schemeClr val="accent1">
                    <a:alpha val="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endParaRPr lang="ko-KR" altLang="en-US" dirty="0"/>
          </a:p>
          <a:p>
            <a:r>
              <a:rPr lang="en-US" altLang="ko-KR" i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 </a:t>
            </a:r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※ 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화성상공회의소 홈페이지 →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새소식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→ </a:t>
            </a:r>
            <a:r>
              <a:rPr lang="ko-KR" altLang="en-US" b="1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소공인특화지원센터</a:t>
            </a:r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ko-KR" altLang="en-US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            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산업재해 예방 지원 사업 지원금신청서 양식 →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첨부파일 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한글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,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엑셀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)</a:t>
            </a:r>
            <a:endParaRPr lang="ko-KR" altLang="en-US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endParaRPr lang="en-US" altLang="ko-KR" sz="2800" dirty="0">
              <a:ln>
                <a:solidFill>
                  <a:schemeClr val="accent1">
                    <a:alpha val="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pPr defTabSz="809858" latinLnBrk="0">
              <a:defRPr/>
            </a:pPr>
            <a:endParaRPr lang="ko-KR" altLang="en-US" sz="2400" b="1" dirty="0">
              <a:ln>
                <a:solidFill>
                  <a:schemeClr val="accent1">
                    <a:alpha val="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■</a:t>
            </a:r>
            <a:r>
              <a:rPr lang="ko-KR" altLang="en-US" b="1" dirty="0"/>
              <a:t> </a:t>
            </a:r>
            <a:r>
              <a: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지원금지급신청서 작성 방법</a:t>
            </a:r>
            <a:endParaRPr lang="en-US" altLang="ko-KR" sz="2000" b="1" dirty="0">
              <a:ln>
                <a:solidFill>
                  <a:schemeClr val="accent1">
                    <a:alpha val="0"/>
                  </a:schemeClr>
                </a:solidFill>
              </a:ln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endParaRPr lang="ko-KR" altLang="en-US" sz="20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i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</a:t>
            </a:r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※ 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 지급 신청서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엑셀파일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)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사업신청 견적내용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시트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1)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작성</a:t>
            </a:r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</a:t>
            </a:r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                                          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 지급 신청서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시트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2)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출력 </a:t>
            </a:r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 </a:t>
            </a:r>
          </a:p>
          <a:p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</a:t>
            </a:r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※ </a:t>
            </a:r>
            <a:r>
              <a:rPr lang="en-US" altLang="ko-KR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지원금신청액 및 자부담입금액 확인후 공급업체에 자부담액 입금</a:t>
            </a:r>
          </a:p>
          <a:p>
            <a:endParaRPr lang="en-US" altLang="ko-KR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D17388F5-5DAE-4987-BFC5-0C832785E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515" y="6247195"/>
            <a:ext cx="8326969" cy="387463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78153C9C-2954-4692-AF09-B682F0F94C59}"/>
              </a:ext>
            </a:extLst>
          </p:cNvPr>
          <p:cNvGrpSpPr/>
          <p:nvPr/>
        </p:nvGrpSpPr>
        <p:grpSpPr>
          <a:xfrm>
            <a:off x="763917" y="5716976"/>
            <a:ext cx="8303883" cy="477184"/>
            <a:chOff x="1038064" y="1644561"/>
            <a:chExt cx="1390095" cy="855643"/>
          </a:xfrm>
        </p:grpSpPr>
        <p:sp>
          <p:nvSpPr>
            <p:cNvPr id="8" name="모서리가 둥근 직사각형 44">
              <a:extLst>
                <a:ext uri="{FF2B5EF4-FFF2-40B4-BE49-F238E27FC236}">
                  <a16:creationId xmlns:a16="http://schemas.microsoft.com/office/drawing/2014/main" id="{A401576E-C868-410F-9857-27155249DF7A}"/>
                </a:ext>
              </a:extLst>
            </p:cNvPr>
            <p:cNvSpPr/>
            <p:nvPr/>
          </p:nvSpPr>
          <p:spPr>
            <a:xfrm>
              <a:off x="1040794" y="1644561"/>
              <a:ext cx="1387365" cy="837880"/>
            </a:xfrm>
            <a:prstGeom prst="roundRect">
              <a:avLst>
                <a:gd name="adj" fmla="val 4086"/>
              </a:avLst>
            </a:prstGeom>
            <a:solidFill>
              <a:schemeClr val="bg1"/>
            </a:solidFill>
            <a:ln w="25400" cap="rnd">
              <a:solidFill>
                <a:srgbClr val="FF0000"/>
              </a:solidFill>
              <a:tailEnd type="none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9" name="TextBox 39">
              <a:extLst>
                <a:ext uri="{FF2B5EF4-FFF2-40B4-BE49-F238E27FC236}">
                  <a16:creationId xmlns:a16="http://schemas.microsoft.com/office/drawing/2014/main" id="{13B0D5BE-E08C-4AB3-BD3D-898C7C002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8064" y="1782763"/>
              <a:ext cx="1390095" cy="717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kumimoji="0" lang="ko-KR" altLang="en-US" sz="2000" b="1" dirty="0">
                  <a:solidFill>
                    <a:srgbClr val="0000FF"/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화성상공회의소 홈페이지 </a:t>
              </a:r>
              <a:r>
                <a:rPr kumimoji="0" lang="en-US" altLang="ko-KR" sz="2000" b="1" dirty="0">
                  <a:solidFill>
                    <a:srgbClr val="0000FF"/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  <a:hlinkClick r:id="rId4"/>
                </a:rPr>
                <a:t>http://hwaseongcci.korcham.net</a:t>
              </a:r>
              <a:r>
                <a:rPr kumimoji="0" lang="en-US" altLang="ko-KR" sz="2000" b="1" dirty="0">
                  <a:solidFill>
                    <a:srgbClr val="0000FF"/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 </a:t>
              </a:r>
              <a:r>
                <a:rPr kumimoji="0" lang="ko-KR" altLang="en-US" sz="2000" b="1" dirty="0">
                  <a:solidFill>
                    <a:srgbClr val="0000FF"/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공지확인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702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>
            <a:extLst>
              <a:ext uri="{FF2B5EF4-FFF2-40B4-BE49-F238E27FC236}">
                <a16:creationId xmlns:a16="http://schemas.microsoft.com/office/drawing/2014/main" id="{0374FE0D-4339-361F-79A2-BEC36DE7F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999" y="1333043"/>
            <a:ext cx="4806821" cy="5166972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209D4829-F879-4DE2-83D3-ABEA5CCA3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1. 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지원금지급신청서 작성 방법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FAAC66-B3D9-48E1-ABFE-1DF28C4069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산업재해 예방 지원 사업</a:t>
            </a:r>
          </a:p>
          <a:p>
            <a:endParaRPr lang="ko-KR" altLang="en-US" dirty="0"/>
          </a:p>
        </p:txBody>
      </p:sp>
      <p:sp>
        <p:nvSpPr>
          <p:cNvPr id="6" name="Text Box 2062">
            <a:extLst>
              <a:ext uri="{FF2B5EF4-FFF2-40B4-BE49-F238E27FC236}">
                <a16:creationId xmlns:a16="http://schemas.microsoft.com/office/drawing/2014/main" id="{036A17B6-AF6C-451E-898D-E6B8F4D28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626" y="860539"/>
            <a:ext cx="911761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endParaRPr lang="ko-KR" altLang="en-US" sz="7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  <a:p>
            <a:r>
              <a:rPr lang="en-US" altLang="ko-KR" sz="1400" i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   </a:t>
            </a:r>
            <a:r>
              <a:rPr lang="en-US" altLang="ko-KR" sz="140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※  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지원금지급신청서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엑셀파일</a:t>
            </a:r>
            <a:r>
              <a:rPr lang="en-US" altLang="ko-KR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) </a:t>
            </a:r>
            <a:r>
              <a:rPr lang="ko-KR" altLang="en-US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사업신청 견적내용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시트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1) </a:t>
            </a:r>
            <a:r>
              <a:rPr lang="ko-KR" altLang="en-US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작성</a:t>
            </a:r>
            <a:r>
              <a:rPr lang="en-US" altLang="ko-KR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→</a:t>
            </a:r>
            <a:r>
              <a:rPr lang="en-US" altLang="ko-KR" sz="14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지원금 지급 신청서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(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시트</a:t>
            </a:r>
            <a:r>
              <a:rPr lang="en-US" altLang="ko-KR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2) </a:t>
            </a:r>
            <a:r>
              <a:rPr lang="ko-KR" alt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출력 </a:t>
            </a:r>
            <a:endParaRPr lang="en-US" altLang="ko-KR" sz="14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42E7E2A-193F-4517-B81B-680270083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말풍선: 사각형 10">
            <a:extLst>
              <a:ext uri="{FF2B5EF4-FFF2-40B4-BE49-F238E27FC236}">
                <a16:creationId xmlns:a16="http://schemas.microsoft.com/office/drawing/2014/main" id="{6F727E03-3A93-449B-B977-8209B44B3C29}"/>
              </a:ext>
            </a:extLst>
          </p:cNvPr>
          <p:cNvSpPr/>
          <p:nvPr/>
        </p:nvSpPr>
        <p:spPr>
          <a:xfrm>
            <a:off x="7401400" y="5680589"/>
            <a:ext cx="960035" cy="316872"/>
          </a:xfrm>
          <a:prstGeom prst="wedgeRectCallout">
            <a:avLst>
              <a:gd name="adj1" fmla="val -71162"/>
              <a:gd name="adj2" fmla="val 1178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시트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293090C2-CEB2-46B9-AC6A-2575307804BB}"/>
              </a:ext>
            </a:extLst>
          </p:cNvPr>
          <p:cNvSpPr/>
          <p:nvPr/>
        </p:nvSpPr>
        <p:spPr>
          <a:xfrm>
            <a:off x="5327651" y="4727613"/>
            <a:ext cx="4464050" cy="154266"/>
          </a:xfrm>
          <a:prstGeom prst="round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67649497-1491-434F-A48F-E41932A8D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248" y="0"/>
            <a:ext cx="748403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2" name="그림 21">
            <a:extLst>
              <a:ext uri="{FF2B5EF4-FFF2-40B4-BE49-F238E27FC236}">
                <a16:creationId xmlns:a16="http://schemas.microsoft.com/office/drawing/2014/main" id="{979FA9E8-7FA1-43E9-8825-E9C8969F36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515" y="6417342"/>
            <a:ext cx="8326969" cy="387463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15FB65E-7EA5-4FF2-7FA3-85C65E6234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248" y="1321286"/>
            <a:ext cx="4255751" cy="5135985"/>
          </a:xfrm>
          <a:prstGeom prst="rect">
            <a:avLst/>
          </a:prstGeom>
        </p:spPr>
      </p:pic>
      <p:sp>
        <p:nvSpPr>
          <p:cNvPr id="8" name="말풍선: 사각형 7">
            <a:extLst>
              <a:ext uri="{FF2B5EF4-FFF2-40B4-BE49-F238E27FC236}">
                <a16:creationId xmlns:a16="http://schemas.microsoft.com/office/drawing/2014/main" id="{D2277B34-CE76-4B6E-B789-1877241E19A8}"/>
              </a:ext>
            </a:extLst>
          </p:cNvPr>
          <p:cNvSpPr/>
          <p:nvPr/>
        </p:nvSpPr>
        <p:spPr>
          <a:xfrm>
            <a:off x="265899" y="5680589"/>
            <a:ext cx="960035" cy="316872"/>
          </a:xfrm>
          <a:prstGeom prst="wedgeRectCallout">
            <a:avLst>
              <a:gd name="adj1" fmla="val 87066"/>
              <a:gd name="adj2" fmla="val 1199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</a:t>
            </a:r>
            <a:r>
              <a:rPr lang="ko-KR" altLang="en-US" dirty="0"/>
              <a:t>시트</a:t>
            </a:r>
          </a:p>
        </p:txBody>
      </p:sp>
    </p:spTree>
    <p:extLst>
      <p:ext uri="{BB962C8B-B14F-4D97-AF65-F5344CB8AC3E}">
        <p14:creationId xmlns:p14="http://schemas.microsoft.com/office/powerpoint/2010/main" val="955460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2. </a:t>
            </a:r>
            <a:r>
              <a:rPr lang="ko-KR" altLang="en-US" dirty="0"/>
              <a:t>완료보고서 작성 방법</a:t>
            </a:r>
            <a:endParaRPr lang="ko-KR" altLang="en-US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산업재해 예방 지원 사업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5D2DA355-93E0-4FF7-8767-36EA42973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876" y="1038099"/>
            <a:ext cx="4846882" cy="5141867"/>
          </a:xfrm>
          <a:prstGeom prst="rect">
            <a:avLst/>
          </a:prstGeom>
        </p:spPr>
      </p:pic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0706C9CE-D6F2-45CE-9B98-7349B2ED3DC1}"/>
              </a:ext>
            </a:extLst>
          </p:cNvPr>
          <p:cNvSpPr/>
          <p:nvPr/>
        </p:nvSpPr>
        <p:spPr>
          <a:xfrm>
            <a:off x="3480047" y="2467992"/>
            <a:ext cx="1623711" cy="111858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543E628B-0DD1-44AD-BCC5-E2D066E23777}"/>
              </a:ext>
            </a:extLst>
          </p:cNvPr>
          <p:cNvSpPr/>
          <p:nvPr/>
        </p:nvSpPr>
        <p:spPr>
          <a:xfrm>
            <a:off x="3816973" y="4714042"/>
            <a:ext cx="1286786" cy="861721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D0041810-E0D8-4FE5-B9A2-77BE129BF3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515" y="6288336"/>
            <a:ext cx="8326969" cy="387463"/>
          </a:xfrm>
          <a:prstGeom prst="rect">
            <a:avLst/>
          </a:prstGeom>
        </p:spPr>
      </p:pic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AC5F4B7E-08FA-4718-B4E0-0A8672B1B4EE}"/>
              </a:ext>
            </a:extLst>
          </p:cNvPr>
          <p:cNvSpPr/>
          <p:nvPr/>
        </p:nvSpPr>
        <p:spPr>
          <a:xfrm>
            <a:off x="5218321" y="1154097"/>
            <a:ext cx="4612249" cy="2068497"/>
          </a:xfrm>
          <a:prstGeom prst="roundRect">
            <a:avLst/>
          </a:pr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AD2BFF-787E-41A3-8402-57F61119DFE1}"/>
              </a:ext>
            </a:extLst>
          </p:cNvPr>
          <p:cNvSpPr txBox="1"/>
          <p:nvPr/>
        </p:nvSpPr>
        <p:spPr>
          <a:xfrm>
            <a:off x="5293749" y="1074447"/>
            <a:ext cx="4536821" cy="216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■ 지원금 지급 신청서 양식 다운로드 방법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화성상공회의소 홈페이지 → 소공인지원센터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→ 산업재해 예방 지원 사업 지원금신청서 양식 → 첨부파일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sz="1200" kern="0" spc="0" dirty="0">
                <a:solidFill>
                  <a:srgbClr val="FF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한글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■ 완료보고서 “</a:t>
            </a:r>
            <a:r>
              <a:rPr lang="ko-KR" altLang="en-US" sz="1200" kern="0" spc="0" dirty="0" err="1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품목”란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기입 방법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견적서상의 품목개수와 완료보고서상 품목개수가 동일해야 함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품목명 또는 공사명을 기입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FF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   (</a:t>
            </a:r>
            <a:r>
              <a:rPr lang="ko-KR" altLang="en-US" sz="1200" kern="0" spc="0" dirty="0">
                <a:solidFill>
                  <a:srgbClr val="FF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모델명만 기입하는 경우 재작성 요청사항임</a:t>
            </a:r>
            <a:r>
              <a:rPr lang="en-US" altLang="ko-KR" sz="1200" kern="0" spc="0" dirty="0">
                <a:solidFill>
                  <a:srgbClr val="FF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1000" kern="0" spc="0" dirty="0">
              <a:solidFill>
                <a:srgbClr val="FF0000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5451F792-9CAB-43E0-8BBD-AEFA61FCAEE1}"/>
              </a:ext>
            </a:extLst>
          </p:cNvPr>
          <p:cNvSpPr/>
          <p:nvPr/>
        </p:nvSpPr>
        <p:spPr>
          <a:xfrm>
            <a:off x="5218321" y="3312600"/>
            <a:ext cx="4612250" cy="2867366"/>
          </a:xfrm>
          <a:prstGeom prst="roundRect">
            <a:avLst/>
          </a:pr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4E654C-A12D-4315-A821-079F7733CE22}"/>
              </a:ext>
            </a:extLst>
          </p:cNvPr>
          <p:cNvSpPr txBox="1"/>
          <p:nvPr/>
        </p:nvSpPr>
        <p:spPr>
          <a:xfrm>
            <a:off x="5293750" y="3331422"/>
            <a:ext cx="4612250" cy="2801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■ 개선 전 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/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 사진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첨부 동일 위치 촬영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을 통한 개선 전 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/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 비교 가능한 사진 첨부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개선 전 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/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후 사진 인 만큼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설치 후 가능한 정리된 사진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작업대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공구대등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새 제품 상태가 아닌 정리된 사진 첨부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   또한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제품만 찍힌 사진보다는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주변 환경을 같이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담은 사진 첨부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     (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인접한 다수 품목 한 컷으로 첨부 가능</a:t>
            </a:r>
            <a:r>
              <a:rPr lang="en-US" altLang="ko-KR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모든 지원 품목은 </a:t>
            </a:r>
            <a:r>
              <a:rPr lang="ko-KR" altLang="en-US" sz="1200" kern="0" spc="0" dirty="0">
                <a:solidFill>
                  <a:srgbClr val="0C0CFF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사무실에 설치가 불가</a:t>
            </a: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작업장에만 설치 가능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■ 개선내용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※ </a:t>
            </a:r>
            <a:r>
              <a:rPr lang="ko-KR" altLang="en-US" sz="1200" kern="0" spc="0" dirty="0">
                <a:solidFill>
                  <a:srgbClr val="000000"/>
                </a:solidFill>
                <a:effectLst/>
                <a:latin typeface="함초롬바탕" panose="02030604000101010101" pitchFamily="18" charset="-127"/>
                <a:ea typeface="함초롬바탕" panose="02030604000101010101" pitchFamily="18" charset="-127"/>
              </a:rPr>
              <a:t>해당 품목에 해당하는 개선 내용을 센터 형식에 맞게 기입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5291E78-1A52-AF8F-02B0-18A833D6C284}"/>
              </a:ext>
            </a:extLst>
          </p:cNvPr>
          <p:cNvSpPr/>
          <p:nvPr/>
        </p:nvSpPr>
        <p:spPr>
          <a:xfrm>
            <a:off x="1295930" y="1250693"/>
            <a:ext cx="2742669" cy="140393"/>
          </a:xfrm>
          <a:prstGeom prst="rect">
            <a:avLst/>
          </a:prstGeom>
          <a:solidFill>
            <a:srgbClr val="C1D6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349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3. </a:t>
            </a:r>
            <a:r>
              <a:rPr lang="ko-KR" altLang="en-US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자부담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입금</a:t>
            </a:r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(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송금</a:t>
            </a:r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)</a:t>
            </a:r>
            <a:r>
              <a:rPr lang="ko-KR" altLang="en-US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확인서</a:t>
            </a: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산업재해 예방 지원 사업</a:t>
            </a:r>
          </a:p>
        </p:txBody>
      </p:sp>
      <p:pic>
        <p:nvPicPr>
          <p:cNvPr id="5" name="_x415090008">
            <a:extLst>
              <a:ext uri="{FF2B5EF4-FFF2-40B4-BE49-F238E27FC236}">
                <a16:creationId xmlns:a16="http://schemas.microsoft.com/office/drawing/2014/main" id="{4E4C4871-BFA1-409A-BA5E-89E7E7E0F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28" y="1021391"/>
            <a:ext cx="4370472" cy="481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내용 개체 틀 4">
            <a:extLst>
              <a:ext uri="{FF2B5EF4-FFF2-40B4-BE49-F238E27FC236}">
                <a16:creationId xmlns:a16="http://schemas.microsoft.com/office/drawing/2014/main" id="{83B3AF7F-93AF-41BC-AFF4-1C241005E9C9}"/>
              </a:ext>
            </a:extLst>
          </p:cNvPr>
          <p:cNvSpPr txBox="1">
            <a:spLocks/>
          </p:cNvSpPr>
          <p:nvPr/>
        </p:nvSpPr>
        <p:spPr>
          <a:xfrm>
            <a:off x="5395418" y="1021391"/>
            <a:ext cx="4228823" cy="477075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dirty="0">
                <a:solidFill>
                  <a:srgbClr val="0000FF"/>
                </a:solidFill>
              </a:rPr>
              <a:t>보내시는 분</a:t>
            </a:r>
            <a:endParaRPr lang="en-US" altLang="ko-KR" dirty="0">
              <a:solidFill>
                <a:srgbClr val="0000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i="1" dirty="0">
                <a:solidFill>
                  <a:srgbClr val="006666"/>
                </a:solidFill>
              </a:rPr>
              <a:t> </a:t>
            </a:r>
            <a:r>
              <a:rPr lang="ko-KR" altLang="en-US" sz="2400" i="1" dirty="0">
                <a:solidFill>
                  <a:srgbClr val="006666"/>
                </a:solidFill>
              </a:rPr>
              <a:t> </a:t>
            </a:r>
            <a:r>
              <a:rPr lang="en-US" altLang="ko-KR" sz="2400" i="1" dirty="0"/>
              <a:t>- </a:t>
            </a:r>
            <a:r>
              <a:rPr lang="ko-KR" altLang="en-US" sz="2400" i="1" dirty="0"/>
              <a:t>신청업체명</a:t>
            </a:r>
            <a:r>
              <a:rPr lang="en-US" altLang="ko-KR" sz="2400" i="1" dirty="0"/>
              <a:t>(</a:t>
            </a:r>
            <a:r>
              <a:rPr lang="ko-KR" altLang="en-US" sz="2400" i="1" dirty="0"/>
              <a:t>또는 대표자명</a:t>
            </a:r>
            <a:r>
              <a:rPr lang="en-US" altLang="ko-KR" sz="2400" i="1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i="1" dirty="0"/>
              <a:t>  - </a:t>
            </a:r>
            <a:r>
              <a:rPr lang="ko-KR" altLang="en-US" sz="2400" i="1" dirty="0"/>
              <a:t>계좌정보</a:t>
            </a:r>
            <a:endParaRPr lang="en-US" altLang="ko-KR" sz="2400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dirty="0">
                <a:solidFill>
                  <a:srgbClr val="0000FF"/>
                </a:solidFill>
              </a:rPr>
              <a:t>받으시는 분 </a:t>
            </a:r>
            <a:endParaRPr lang="en-US" altLang="ko-KR" dirty="0">
              <a:solidFill>
                <a:srgbClr val="0000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sz="2400" i="1" dirty="0"/>
              <a:t>  </a:t>
            </a:r>
            <a:r>
              <a:rPr lang="en-US" altLang="ko-KR" sz="2400" i="1" dirty="0"/>
              <a:t>- </a:t>
            </a:r>
            <a:r>
              <a:rPr lang="ko-KR" altLang="en-US" sz="2400" i="1" dirty="0"/>
              <a:t>공급업체명</a:t>
            </a:r>
            <a:r>
              <a:rPr lang="en-US" altLang="ko-KR" sz="2400" i="1" dirty="0"/>
              <a:t>(</a:t>
            </a:r>
            <a:r>
              <a:rPr lang="ko-KR" altLang="en-US" sz="2400" i="1" dirty="0"/>
              <a:t>또는 대표자명</a:t>
            </a:r>
            <a:r>
              <a:rPr lang="en-US" altLang="ko-KR" sz="2400" i="1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sz="2400" i="1" dirty="0"/>
              <a:t>  </a:t>
            </a:r>
            <a:r>
              <a:rPr lang="en-US" altLang="ko-KR" sz="2400" i="1" dirty="0"/>
              <a:t>- </a:t>
            </a:r>
            <a:r>
              <a:rPr lang="ko-KR" altLang="en-US" sz="2400" i="1" dirty="0"/>
              <a:t>계좌정보</a:t>
            </a:r>
            <a:endParaRPr lang="en-US" altLang="ko-KR" sz="2400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ko-KR" altLang="en-US" dirty="0">
                <a:solidFill>
                  <a:srgbClr val="0000FF"/>
                </a:solidFill>
              </a:rPr>
              <a:t>이체금액</a:t>
            </a:r>
            <a:endParaRPr lang="en-US" altLang="ko-KR" dirty="0">
              <a:solidFill>
                <a:srgbClr val="0000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i="1"/>
              <a:t>  - </a:t>
            </a:r>
            <a:r>
              <a:rPr lang="ko-KR" altLang="en-US" sz="2400" i="1"/>
              <a:t>자부담입금액</a:t>
            </a:r>
            <a:endParaRPr lang="en-US" altLang="ko-KR" sz="2400" i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i="1" dirty="0"/>
              <a:t>  </a:t>
            </a:r>
            <a:r>
              <a:rPr lang="en-US" altLang="ko-KR" sz="2400" i="1"/>
              <a:t>(</a:t>
            </a:r>
            <a:r>
              <a:rPr lang="ko-KR" altLang="en-US" sz="2400" i="1"/>
              <a:t>지원금 지급 신청서 </a:t>
            </a:r>
            <a:r>
              <a:rPr lang="ko-KR" altLang="en-US" sz="2400" i="1" dirty="0"/>
              <a:t>금액 확인</a:t>
            </a:r>
            <a:r>
              <a:rPr lang="en-US" altLang="ko-KR" sz="2400" i="1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60D713F-739A-4CE0-B735-4F3F1C4648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515" y="6140576"/>
            <a:ext cx="8326969" cy="38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88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나눔고딕" panose="020D0604000000000000" pitchFamily="50" charset="-127"/>
                <a:ea typeface="나눔고딕" panose="020D0604000000000000" pitchFamily="50" charset="-127"/>
                <a:cs typeface="Tahoma" panose="020B0604030504040204" pitchFamily="34" charset="0"/>
              </a:rPr>
              <a:t> 4.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지원금 신청서 </a:t>
            </a:r>
            <a:r>
              <a:rPr lang="ko-KR" altLang="en-US" kern="0" dirty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제출 서류 </a:t>
            </a:r>
            <a:r>
              <a:rPr lang="ko-KR" altLang="en-US" kern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목록</a:t>
            </a:r>
            <a:r>
              <a:rPr lang="en-US" altLang="ko-KR" kern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kern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이메일 제출</a:t>
            </a:r>
            <a:r>
              <a:rPr lang="en-US" altLang="ko-KR" kern="0" dirty="0">
                <a:solidFill>
                  <a:srgbClr val="00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endParaRPr lang="ko-KR" altLang="en-US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anose="020D0604000000000000" pitchFamily="50" charset="-127"/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ko-KR" altLang="en-US" kern="0" dirty="0">
                <a:ln>
                  <a:solidFill>
                    <a:srgbClr val="72A376">
                      <a:alpha val="0"/>
                    </a:srgbClr>
                  </a:solidFill>
                </a:ln>
                <a:solidFill>
                  <a:prstClr val="white"/>
                </a:solidFill>
              </a:rPr>
              <a:t>산업재해 예방 지원 사업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F6F83BD-0945-41DA-A9EB-88069E7A1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177904"/>
              </p:ext>
            </p:extLst>
          </p:nvPr>
        </p:nvGraphicFramePr>
        <p:xfrm>
          <a:off x="1029811" y="914400"/>
          <a:ext cx="7981024" cy="5563552"/>
        </p:xfrm>
        <a:graphic>
          <a:graphicData uri="http://schemas.openxmlformats.org/drawingml/2006/table">
            <a:tbl>
              <a:tblPr/>
              <a:tblGrid>
                <a:gridCol w="485983">
                  <a:extLst>
                    <a:ext uri="{9D8B030D-6E8A-4147-A177-3AD203B41FA5}">
                      <a16:colId xmlns:a16="http://schemas.microsoft.com/office/drawing/2014/main" val="1294981997"/>
                    </a:ext>
                  </a:extLst>
                </a:gridCol>
                <a:gridCol w="2656711">
                  <a:extLst>
                    <a:ext uri="{9D8B030D-6E8A-4147-A177-3AD203B41FA5}">
                      <a16:colId xmlns:a16="http://schemas.microsoft.com/office/drawing/2014/main" val="3097899336"/>
                    </a:ext>
                  </a:extLst>
                </a:gridCol>
                <a:gridCol w="4273676">
                  <a:extLst>
                    <a:ext uri="{9D8B030D-6E8A-4147-A177-3AD203B41FA5}">
                      <a16:colId xmlns:a16="http://schemas.microsoft.com/office/drawing/2014/main" val="2274012236"/>
                    </a:ext>
                  </a:extLst>
                </a:gridCol>
                <a:gridCol w="564654">
                  <a:extLst>
                    <a:ext uri="{9D8B030D-6E8A-4147-A177-3AD203B41FA5}">
                      <a16:colId xmlns:a16="http://schemas.microsoft.com/office/drawing/2014/main" val="2595619631"/>
                    </a:ext>
                  </a:extLst>
                </a:gridCol>
              </a:tblGrid>
              <a:tr h="264303"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■  </a:t>
                      </a:r>
                      <a:r>
                        <a:rPr lang="en-US" altLang="ko-KR" sz="105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2024</a:t>
                      </a: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년 산업재해 예방 지원 사업 지원금 신청서 제출 체크리스트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71960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no.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서류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체크항목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여부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A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544982"/>
                  </a:ext>
                </a:extLst>
              </a:tr>
              <a:tr h="54418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기한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ko-KR" altLang="en-US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r>
                        <a:rPr lang="ko-KR" altLang="en-US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), 15</a:t>
                      </a:r>
                      <a:r>
                        <a:rPr lang="ko-KR" altLang="en-US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시까지</a:t>
                      </a:r>
                      <a:r>
                        <a:rPr lang="en-US" altLang="ko-KR" sz="12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 지정 날짜 준수</a:t>
                      </a:r>
                      <a:endParaRPr lang="en-US" altLang="ko-KR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hlinkClick r:id="rId3"/>
                        </a:rPr>
                        <a:t>이메일 제출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hlinkClick r:id="rId3"/>
                        </a:rPr>
                        <a:t>: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hlinkClick r:id="rId3"/>
                        </a:rPr>
                        <a:t>hsmfsc@gmail.com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V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701003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지원금 지급 신청서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도장 필수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싸인 불인정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V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499679"/>
                  </a:ext>
                </a:extLst>
              </a:tr>
              <a:tr h="280303"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완료보고서</a:t>
                      </a:r>
                      <a:endParaRPr lang="ko-KR" altLang="en-US" sz="1100" b="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품목개수 </a:t>
                      </a:r>
                      <a:r>
                        <a:rPr lang="en-US" altLang="ko-KR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견적서상 품목개수와 동일작성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V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254440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품목명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ex)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적재대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모델명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×)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508204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개선 전 사진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674316"/>
                  </a:ext>
                </a:extLst>
              </a:tr>
              <a:tr h="26381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개선 후 사진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개선 전 사진과 같은 배경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+mn-ea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정리된 상태 사진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444850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개선내용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“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안전한 작업환경이 됨”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518794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견적서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 제출된 견적서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645717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3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공급업체 사업자등록증 사본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083480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4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공급업체 통장 사본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505351"/>
                  </a:ext>
                </a:extLst>
              </a:tr>
              <a:tr h="28030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5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세금계산서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전자세금계산서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견적서와 동일 금액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949123"/>
                  </a:ext>
                </a:extLst>
              </a:tr>
              <a:tr h="280303"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</a:rPr>
                        <a:t>6</a:t>
                      </a:r>
                    </a:p>
                  </a:txBody>
                  <a:tcPr marL="32927" marR="32927" marT="9103" marB="910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자부담액 이체 확인증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※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계좌이체만 인정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폰 뱅킹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무통장 입금 등 불인정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보내시는 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업체 또는 대표자명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959843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보내시는 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계좌정보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666448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받는 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업체 또는 대표자명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099678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받는 분 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–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계좌정보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740583"/>
                  </a:ext>
                </a:extLst>
              </a:tr>
              <a:tr h="2803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∎ 자 부담 이체 금액 확인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32927" marR="32927" marT="9103" marB="910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1219"/>
                  </a:ext>
                </a:extLst>
              </a:tr>
            </a:tbl>
          </a:graphicData>
        </a:graphic>
      </p:graphicFrame>
      <p:pic>
        <p:nvPicPr>
          <p:cNvPr id="9" name="그림 8">
            <a:extLst>
              <a:ext uri="{FF2B5EF4-FFF2-40B4-BE49-F238E27FC236}">
                <a16:creationId xmlns:a16="http://schemas.microsoft.com/office/drawing/2014/main" id="{CF325852-FA52-4BB5-9E1A-A433C5703E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515" y="6302502"/>
            <a:ext cx="8326969" cy="38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19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한국생산성본부 템플릿 컬러규정 (그레이)">
      <a:dk1>
        <a:sysClr val="windowText" lastClr="000000"/>
      </a:dk1>
      <a:lt1>
        <a:sysClr val="window" lastClr="FFFFFF"/>
      </a:lt1>
      <a:dk2>
        <a:srgbClr val="1D2E4F"/>
      </a:dk2>
      <a:lt2>
        <a:srgbClr val="E7E6E6"/>
      </a:lt2>
      <a:accent1>
        <a:srgbClr val="333F50"/>
      </a:accent1>
      <a:accent2>
        <a:srgbClr val="6E7786"/>
      </a:accent2>
      <a:accent3>
        <a:srgbClr val="A0A7B2"/>
      </a:accent3>
      <a:accent4>
        <a:srgbClr val="BFC3CB"/>
      </a:accent4>
      <a:accent5>
        <a:srgbClr val="C1CAD1"/>
      </a:accent5>
      <a:accent6>
        <a:srgbClr val="D6DCE0"/>
      </a:accent6>
      <a:hlink>
        <a:srgbClr val="1D2E4F"/>
      </a:hlink>
      <a:folHlink>
        <a:srgbClr val="C00000"/>
      </a:folHlink>
    </a:clrScheme>
    <a:fontScheme name="Custom 1">
      <a:majorFont>
        <a:latin typeface="Tahoma"/>
        <a:ea typeface="나눔고딕"/>
        <a:cs typeface=""/>
      </a:majorFont>
      <a:minorFont>
        <a:latin typeface="Tahoma"/>
        <a:ea typeface="나눔고딕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bg1">
              <a:lumMod val="50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메인슬라이드">
  <a:themeElements>
    <a:clrScheme name="사용자 지정 7">
      <a:dk1>
        <a:sysClr val="windowText" lastClr="000000"/>
      </a:dk1>
      <a:lt1>
        <a:sysClr val="window" lastClr="FFFFFF"/>
      </a:lt1>
      <a:dk2>
        <a:srgbClr val="30558C"/>
      </a:dk2>
      <a:lt2>
        <a:srgbClr val="3278B8"/>
      </a:lt2>
      <a:accent1>
        <a:srgbClr val="1D2E4F"/>
      </a:accent1>
      <a:accent2>
        <a:srgbClr val="006DBB"/>
      </a:accent2>
      <a:accent3>
        <a:srgbClr val="03B1E7"/>
      </a:accent3>
      <a:accent4>
        <a:srgbClr val="F4F5F6"/>
      </a:accent4>
      <a:accent5>
        <a:srgbClr val="D7DBDF"/>
      </a:accent5>
      <a:accent6>
        <a:srgbClr val="5A5A5B"/>
      </a:accent6>
      <a:hlink>
        <a:srgbClr val="FF0000"/>
      </a:hlink>
      <a:folHlink>
        <a:srgbClr val="FF0000"/>
      </a:folHlink>
    </a:clrScheme>
    <a:fontScheme name="사용자 지정 2">
      <a:majorFont>
        <a:latin typeface="Tahoma"/>
        <a:ea typeface="나눔고딕"/>
        <a:cs typeface=""/>
      </a:majorFont>
      <a:minorFont>
        <a:latin typeface="Tahoma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30558C"/>
        </a:solidFill>
        <a:ln>
          <a:noFill/>
        </a:ln>
      </a:spPr>
      <a:bodyPr rtlCol="0" anchor="ctr">
        <a:scene3d>
          <a:camera prst="orthographicFront"/>
          <a:lightRig rig="threePt" dir="t"/>
        </a:scene3d>
        <a:sp3d>
          <a:bevelT w="1270" h="1270"/>
        </a:sp3d>
      </a:bodyPr>
      <a:lstStyle>
        <a:defPPr algn="ctr" fontAlgn="ctr">
          <a:buSzPct val="120000"/>
          <a:tabLst>
            <a:tab pos="923155" algn="l"/>
          </a:tabLst>
          <a:defRPr sz="1300" b="1" spc="-100">
            <a:solidFill>
              <a:prstClr val="white"/>
            </a:solidFill>
            <a:latin typeface="나눔고딕" panose="020D0604000000000000" pitchFamily="50" charset="-127"/>
            <a:ea typeface="나눔고딕" panose="020D0604000000000000" pitchFamily="50" charset="-12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18745</TotalTime>
  <Words>513</Words>
  <Application>Microsoft Office PowerPoint</Application>
  <PresentationFormat>A4 용지(210x297mm)</PresentationFormat>
  <Paragraphs>102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Noto Sans CJK KR DemiLight</vt:lpstr>
      <vt:lpstr>나눔고딕</vt:lpstr>
      <vt:lpstr>나눔고딕 ExtraBold</vt:lpstr>
      <vt:lpstr>돋움</vt:lpstr>
      <vt:lpstr>맑은 고딕</vt:lpstr>
      <vt:lpstr>함초롬바탕</vt:lpstr>
      <vt:lpstr>Arial</vt:lpstr>
      <vt:lpstr>Tahoma</vt:lpstr>
      <vt:lpstr>Office Theme</vt:lpstr>
      <vt:lpstr>메인슬라이드</vt:lpstr>
      <vt:lpstr>1_디자인 사용자 지정</vt:lpstr>
      <vt:lpstr>1. 지원금지급신청서 작성 방법</vt:lpstr>
      <vt:lpstr>1. 지원금지급신청서 작성 방법</vt:lpstr>
      <vt:lpstr>2. 완료보고서 작성 방법</vt:lpstr>
      <vt:lpstr> 3. 자부담 입금(송금) 확인서</vt:lpstr>
      <vt:lpstr> 4. 지원금 신청서 제출 서류 목록(이메일 제출)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이인갑</dc:creator>
  <cp:lastModifiedBy>조 창익</cp:lastModifiedBy>
  <cp:revision>1643</cp:revision>
  <cp:lastPrinted>2021-08-12T07:01:43Z</cp:lastPrinted>
  <dcterms:created xsi:type="dcterms:W3CDTF">2017-05-29T07:24:41Z</dcterms:created>
  <dcterms:modified xsi:type="dcterms:W3CDTF">2024-07-19T01:26:59Z</dcterms:modified>
</cp:coreProperties>
</file>